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7" r:id="rId3"/>
    <p:sldId id="268" r:id="rId4"/>
    <p:sldId id="258" r:id="rId5"/>
    <p:sldId id="266" r:id="rId6"/>
    <p:sldId id="272" r:id="rId7"/>
    <p:sldId id="273" r:id="rId8"/>
    <p:sldId id="276" r:id="rId9"/>
    <p:sldId id="275" r:id="rId10"/>
    <p:sldId id="261" r:id="rId11"/>
    <p:sldId id="269" r:id="rId12"/>
    <p:sldId id="290" r:id="rId13"/>
    <p:sldId id="270" r:id="rId14"/>
    <p:sldId id="279" r:id="rId15"/>
    <p:sldId id="260" r:id="rId16"/>
    <p:sldId id="291" r:id="rId17"/>
    <p:sldId id="271" r:id="rId18"/>
    <p:sldId id="280" r:id="rId19"/>
    <p:sldId id="278" r:id="rId20"/>
    <p:sldId id="289" r:id="rId21"/>
    <p:sldId id="281" r:id="rId22"/>
    <p:sldId id="282" r:id="rId23"/>
    <p:sldId id="283" r:id="rId24"/>
    <p:sldId id="284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6C6"/>
    <a:srgbClr val="D5D3CC"/>
    <a:srgbClr val="393839"/>
    <a:srgbClr val="94928D"/>
    <a:srgbClr val="929292"/>
    <a:srgbClr val="E7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E38813-183A-EACF-10A7-B41B0745C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A7DA79-A68D-779F-590A-7AEF5DCC76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F5E6B-7129-F542-81EC-AA206109008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316C8-4A13-BF75-56D7-5FA3135EF0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89375-DBEF-724F-C503-E6CAC87F98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9E055-94B4-9440-B204-211DCF4B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97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CA248-041C-1C44-B8C8-4A60496EC5D2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F5AA2-507A-8B47-BEF9-73ED09DB5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6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reyso1/AngularSSRSample.g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reyso1/AngularSSRSample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homedepot.ca/en/home/categories/tools/hand-tools/hammer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anadiantire.ca/en/tools-hardware/hand-tools/hammers-sledg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ona.ca/en/brand/cutler-ham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na.ca/en/brand/cutler-hammer" TargetMode="External"/><Relationship Id="rId2" Type="http://schemas.openxmlformats.org/officeDocument/2006/relationships/hyperlink" Target="https://www.felder-group.com/en-ca/brand/hamm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34C3-909A-3C1D-AD6D-56B3B8A13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 to Angular Universal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F988A-D8BA-DB5D-A114-13B27562D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7597" y="3531204"/>
            <a:ext cx="8637072" cy="977621"/>
          </a:xfrm>
        </p:spPr>
        <p:txBody>
          <a:bodyPr>
            <a:normAutofit/>
          </a:bodyPr>
          <a:lstStyle/>
          <a:p>
            <a:r>
              <a:rPr lang="en-US" sz="1400" cap="none" dirty="0">
                <a:latin typeface="+mj-lt"/>
                <a:cs typeface="Arial" panose="020B0604020202020204" pitchFamily="34" charset="0"/>
              </a:rPr>
              <a:t>Jeffrey So</a:t>
            </a:r>
          </a:p>
        </p:txBody>
      </p:sp>
    </p:spTree>
    <p:extLst>
      <p:ext uri="{BB962C8B-B14F-4D97-AF65-F5344CB8AC3E}">
        <p14:creationId xmlns:p14="http://schemas.microsoft.com/office/powerpoint/2010/main" val="216400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Process: Static PURE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dynamic content</a:t>
            </a:r>
          </a:p>
          <a:p>
            <a:r>
              <a:rPr lang="en-US" dirty="0"/>
              <a:t>Everything available at page load</a:t>
            </a:r>
          </a:p>
          <a:p>
            <a:r>
              <a:rPr lang="en-US" dirty="0"/>
              <a:t>Search engine sees everything at page 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0926D-0D73-A16E-F14C-36D4B0FC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9" y="4650278"/>
            <a:ext cx="6375400" cy="1765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7571452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7069374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stCxn id="16" idx="2"/>
          </p:cNvCxnSpPr>
          <p:nvPr/>
        </p:nvCxnSpPr>
        <p:spPr>
          <a:xfrm>
            <a:off x="7571508" y="2550049"/>
            <a:ext cx="0" cy="9388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989506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9444372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778F-6E7A-75D5-75CC-991DF6957CB5}"/>
              </a:ext>
            </a:extLst>
          </p:cNvPr>
          <p:cNvCxnSpPr>
            <a:cxnSpLocks/>
          </p:cNvCxnSpPr>
          <p:nvPr/>
        </p:nvCxnSpPr>
        <p:spPr>
          <a:xfrm>
            <a:off x="10023760" y="2550049"/>
            <a:ext cx="0" cy="9388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24E803C-CC49-BC17-3D72-64ED5445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89" y="4603173"/>
            <a:ext cx="5359124" cy="20886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10023647" y="2743258"/>
            <a:ext cx="136467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</p:spTree>
    <p:extLst>
      <p:ext uri="{BB962C8B-B14F-4D97-AF65-F5344CB8AC3E}">
        <p14:creationId xmlns:p14="http://schemas.microsoft.com/office/powerpoint/2010/main" val="419887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HTML WITH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794394" cy="3450613"/>
          </a:xfrm>
        </p:spPr>
        <p:txBody>
          <a:bodyPr/>
          <a:lstStyle/>
          <a:p>
            <a:r>
              <a:rPr lang="en-US" dirty="0"/>
              <a:t>Have dynamic content</a:t>
            </a:r>
          </a:p>
          <a:p>
            <a:r>
              <a:rPr lang="en-US" dirty="0"/>
              <a:t>JS will add content only after it is loaded</a:t>
            </a:r>
          </a:p>
          <a:p>
            <a:r>
              <a:rPr lang="en-US" dirty="0"/>
              <a:t>Head </a:t>
            </a:r>
            <a:r>
              <a:rPr lang="en-US" b="1" dirty="0"/>
              <a:t>and</a:t>
            </a:r>
            <a:r>
              <a:rPr lang="en-US" dirty="0"/>
              <a:t> Body is blank at page load</a:t>
            </a:r>
          </a:p>
          <a:p>
            <a:r>
              <a:rPr lang="en-US" dirty="0"/>
              <a:t>Search engine sees blank at page 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927210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425132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927266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345264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800130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778F-6E7A-75D5-75CC-991DF6957CB5}"/>
              </a:ext>
            </a:extLst>
          </p:cNvPr>
          <p:cNvCxnSpPr>
            <a:cxnSpLocks/>
          </p:cNvCxnSpPr>
          <p:nvPr/>
        </p:nvCxnSpPr>
        <p:spPr>
          <a:xfrm>
            <a:off x="9379518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9379405" y="2743258"/>
            <a:ext cx="136467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Blank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345264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379405" y="3392016"/>
            <a:ext cx="136101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0421" y="2742896"/>
            <a:ext cx="136467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FB7195-4E55-6ABE-60E9-91A20132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22" y="5361275"/>
            <a:ext cx="5098465" cy="14263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ED2DC9-BCB8-1515-89F0-74BD87CB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070" y="4271786"/>
            <a:ext cx="3868010" cy="25158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017411-B45F-AB13-D989-74E445287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25" y="4271786"/>
            <a:ext cx="1308100" cy="5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1008D1F-AB17-1894-B6AB-229F7A488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22" y="3944075"/>
            <a:ext cx="4460291" cy="1294544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3DAA5514-DE66-3B1C-04ED-28EF1E39ADB8}"/>
              </a:ext>
            </a:extLst>
          </p:cNvPr>
          <p:cNvSpPr/>
          <p:nvPr/>
        </p:nvSpPr>
        <p:spPr>
          <a:xfrm>
            <a:off x="7429400" y="5004247"/>
            <a:ext cx="228700" cy="510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7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2B54-5D18-A883-4B62-997BBD73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Normal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0DD8-989A-6169-A4AF-C3BAFB11C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https://github.com/jeffreyso1/AngularSSRSample.git</a:t>
            </a:r>
            <a:endParaRPr lang="en-US" dirty="0"/>
          </a:p>
          <a:p>
            <a:r>
              <a:rPr lang="en-US" dirty="0" err="1"/>
              <a:t>BookAppNormal</a:t>
            </a:r>
            <a:endParaRPr lang="en-US" dirty="0"/>
          </a:p>
          <a:p>
            <a:r>
              <a:rPr lang="en-US" dirty="0"/>
              <a:t>Go through the code</a:t>
            </a:r>
          </a:p>
          <a:p>
            <a:r>
              <a:rPr lang="en-US" dirty="0"/>
              <a:t>Focus on </a:t>
            </a:r>
            <a:r>
              <a:rPr lang="en-US" dirty="0" err="1"/>
              <a:t>app.module.ts</a:t>
            </a:r>
            <a:r>
              <a:rPr lang="en-US" dirty="0"/>
              <a:t>, book-</a:t>
            </a:r>
            <a:r>
              <a:rPr lang="en-US" dirty="0" err="1"/>
              <a:t>details.component.html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0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Normal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794394" cy="3450613"/>
          </a:xfrm>
        </p:spPr>
        <p:txBody>
          <a:bodyPr/>
          <a:lstStyle/>
          <a:p>
            <a:r>
              <a:rPr lang="en-US" dirty="0"/>
              <a:t>Exact same as ”html with </a:t>
            </a:r>
            <a:r>
              <a:rPr lang="en-US" dirty="0" err="1"/>
              <a:t>js</a:t>
            </a:r>
            <a:r>
              <a:rPr lang="en-US" dirty="0"/>
              <a:t>”</a:t>
            </a:r>
          </a:p>
          <a:p>
            <a:r>
              <a:rPr lang="en-US" dirty="0"/>
              <a:t>Have dynamic content</a:t>
            </a:r>
          </a:p>
          <a:p>
            <a:r>
              <a:rPr lang="en-US" dirty="0"/>
              <a:t>Angular will add content only after it is loaded</a:t>
            </a:r>
          </a:p>
          <a:p>
            <a:r>
              <a:rPr lang="en-US" dirty="0"/>
              <a:t>Head </a:t>
            </a:r>
            <a:r>
              <a:rPr lang="en-US" b="1" dirty="0"/>
              <a:t>and</a:t>
            </a:r>
            <a:r>
              <a:rPr lang="en-US" dirty="0"/>
              <a:t> Body is blank at page load</a:t>
            </a:r>
          </a:p>
          <a:p>
            <a:r>
              <a:rPr lang="en-US" dirty="0"/>
              <a:t>Search engine sees blank at page 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708999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709055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778F-6E7A-75D5-75CC-991DF6957CB5}"/>
              </a:ext>
            </a:extLst>
          </p:cNvPr>
          <p:cNvCxnSpPr>
            <a:cxnSpLocks/>
          </p:cNvCxnSpPr>
          <p:nvPr/>
        </p:nvCxnSpPr>
        <p:spPr>
          <a:xfrm>
            <a:off x="9161307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9161193" y="2743258"/>
            <a:ext cx="1582937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Blank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</p:spTree>
    <p:extLst>
      <p:ext uri="{BB962C8B-B14F-4D97-AF65-F5344CB8AC3E}">
        <p14:creationId xmlns:p14="http://schemas.microsoft.com/office/powerpoint/2010/main" val="12539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32" y="2793031"/>
            <a:ext cx="5158535" cy="1049235"/>
          </a:xfrm>
        </p:spPr>
        <p:txBody>
          <a:bodyPr/>
          <a:lstStyle/>
          <a:p>
            <a:r>
              <a:rPr lang="en-US" dirty="0"/>
              <a:t>Normal Angular DEMO</a:t>
            </a:r>
          </a:p>
        </p:txBody>
      </p:sp>
    </p:spTree>
    <p:extLst>
      <p:ext uri="{BB962C8B-B14F-4D97-AF65-F5344CB8AC3E}">
        <p14:creationId xmlns:p14="http://schemas.microsoft.com/office/powerpoint/2010/main" val="75454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4357-15E7-0992-82AE-A1965942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Normal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4C56-10AF-CEDB-636C-497A95EAF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</a:t>
            </a:r>
            <a:r>
              <a:rPr lang="en-US" b="1" dirty="0"/>
              <a:t>and</a:t>
            </a:r>
            <a:r>
              <a:rPr lang="en-US" dirty="0"/>
              <a:t> Body is blank at page load</a:t>
            </a:r>
          </a:p>
          <a:p>
            <a:r>
              <a:rPr lang="en-US" dirty="0"/>
              <a:t>Search engine sees blank at page load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0C213B7-0556-613F-7C91-0BF9CF7B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69" y="3982852"/>
            <a:ext cx="6030672" cy="274698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C957B7-246C-FD9E-498A-D1D6477F96CB}"/>
              </a:ext>
            </a:extLst>
          </p:cNvPr>
          <p:cNvCxnSpPr>
            <a:cxnSpLocks/>
          </p:cNvCxnSpPr>
          <p:nvPr/>
        </p:nvCxnSpPr>
        <p:spPr>
          <a:xfrm flipV="1">
            <a:off x="6607587" y="2922235"/>
            <a:ext cx="2650713" cy="135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7526603-CF79-8ABE-EB6F-1F4CDCE429C1}"/>
              </a:ext>
            </a:extLst>
          </p:cNvPr>
          <p:cNvSpPr/>
          <p:nvPr/>
        </p:nvSpPr>
        <p:spPr>
          <a:xfrm>
            <a:off x="6708999" y="2743258"/>
            <a:ext cx="2452252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733E91-9F63-D904-06E0-553C5AA55318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31FB29-E3B2-EC76-11F4-312D838269B0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6709055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5227BC7-1437-B698-1AF7-1C39173EBAA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E5602F-D178-E6F4-0068-E5EA6F10B637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60024D-181F-E185-C769-83B52C993B1A}"/>
              </a:ext>
            </a:extLst>
          </p:cNvPr>
          <p:cNvCxnSpPr>
            <a:cxnSpLocks/>
          </p:cNvCxnSpPr>
          <p:nvPr/>
        </p:nvCxnSpPr>
        <p:spPr>
          <a:xfrm>
            <a:off x="9161307" y="2550049"/>
            <a:ext cx="0" cy="13673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EFEC7CF-9B89-C1F6-95F5-69A21C12FB55}"/>
              </a:ext>
            </a:extLst>
          </p:cNvPr>
          <p:cNvSpPr/>
          <p:nvPr/>
        </p:nvSpPr>
        <p:spPr>
          <a:xfrm>
            <a:off x="9161193" y="2743258"/>
            <a:ext cx="1582937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Blank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A1150A-F0C8-FA9F-DCD3-3EFCE2498F8C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B75533-D44A-81A0-4569-6D2016B8EBB0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EC037A-ABAD-98A2-D214-25C537ED144D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B062949-ED6B-E228-BAF1-AC988B487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943" y="4110581"/>
            <a:ext cx="3765384" cy="256844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BA6BD9-FF53-6352-FBCD-E2B34D2E65B1}"/>
              </a:ext>
            </a:extLst>
          </p:cNvPr>
          <p:cNvCxnSpPr>
            <a:cxnSpLocks/>
          </p:cNvCxnSpPr>
          <p:nvPr/>
        </p:nvCxnSpPr>
        <p:spPr>
          <a:xfrm flipV="1">
            <a:off x="11054854" y="3233711"/>
            <a:ext cx="442406" cy="1473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1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2B54-5D18-A883-4B62-997BBD73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Angular SSR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0DD8-989A-6169-A4AF-C3BAFB11C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https://github.com/jeffreyso1/AngularSSRSample.git</a:t>
            </a:r>
            <a:endParaRPr lang="en-US" dirty="0"/>
          </a:p>
          <a:p>
            <a:r>
              <a:rPr lang="en-US" dirty="0" err="1"/>
              <a:t>BookAppSSR</a:t>
            </a:r>
            <a:endParaRPr lang="en-US" dirty="0"/>
          </a:p>
          <a:p>
            <a:r>
              <a:rPr lang="en-US" dirty="0"/>
              <a:t>Go through the code</a:t>
            </a:r>
          </a:p>
          <a:p>
            <a:r>
              <a:rPr lang="en-US" dirty="0"/>
              <a:t>Focus on </a:t>
            </a:r>
            <a:r>
              <a:rPr lang="en-US" dirty="0" err="1"/>
              <a:t>app.module.ts</a:t>
            </a:r>
            <a:r>
              <a:rPr lang="en-US" dirty="0"/>
              <a:t>, book-</a:t>
            </a:r>
            <a:r>
              <a:rPr lang="en-US" dirty="0" err="1"/>
              <a:t>details.component.html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7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Angular SSR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613366" cy="3450613"/>
          </a:xfrm>
        </p:spPr>
        <p:txBody>
          <a:bodyPr/>
          <a:lstStyle/>
          <a:p>
            <a:r>
              <a:rPr lang="en-US" dirty="0"/>
              <a:t>Node server is running in the background</a:t>
            </a:r>
          </a:p>
          <a:p>
            <a:r>
              <a:rPr lang="en-US" dirty="0"/>
              <a:t>Node server will respond with some content at page load</a:t>
            </a:r>
          </a:p>
          <a:p>
            <a:r>
              <a:rPr lang="en-US" dirty="0"/>
              <a:t>Search engine sees some content at page 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708998" y="2743258"/>
            <a:ext cx="1734125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709055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8443240" y="2743258"/>
            <a:ext cx="2300890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Content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A36FB4-9236-4833-B3E1-F786CC668CE1}"/>
              </a:ext>
            </a:extLst>
          </p:cNvPr>
          <p:cNvSpPr/>
          <p:nvPr/>
        </p:nvSpPr>
        <p:spPr>
          <a:xfrm>
            <a:off x="5870866" y="4063240"/>
            <a:ext cx="838077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08B730-0DBC-4173-3B3F-2E5F57CE6EBB}"/>
              </a:ext>
            </a:extLst>
          </p:cNvPr>
          <p:cNvCxnSpPr>
            <a:cxnSpLocks/>
          </p:cNvCxnSpPr>
          <p:nvPr/>
        </p:nvCxnSpPr>
        <p:spPr>
          <a:xfrm>
            <a:off x="9161193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06F7014-FEAC-943C-114B-39ED5E35F911}"/>
              </a:ext>
            </a:extLst>
          </p:cNvPr>
          <p:cNvSpPr/>
          <p:nvPr/>
        </p:nvSpPr>
        <p:spPr>
          <a:xfrm>
            <a:off x="6708910" y="4023017"/>
            <a:ext cx="245216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 server running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FCB549D-1210-F7B0-CDCC-859FD4C58667}"/>
              </a:ext>
            </a:extLst>
          </p:cNvPr>
          <p:cNvSpPr/>
          <p:nvPr/>
        </p:nvSpPr>
        <p:spPr>
          <a:xfrm rot="10800000">
            <a:off x="8581919" y="3061743"/>
            <a:ext cx="291917" cy="1001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4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293" y="2813812"/>
            <a:ext cx="4089413" cy="1049235"/>
          </a:xfrm>
        </p:spPr>
        <p:txBody>
          <a:bodyPr/>
          <a:lstStyle/>
          <a:p>
            <a:r>
              <a:rPr lang="en-US" dirty="0"/>
              <a:t>SSR Angular DEMO</a:t>
            </a:r>
          </a:p>
        </p:txBody>
      </p:sp>
    </p:spTree>
    <p:extLst>
      <p:ext uri="{BB962C8B-B14F-4D97-AF65-F5344CB8AC3E}">
        <p14:creationId xmlns:p14="http://schemas.microsoft.com/office/powerpoint/2010/main" val="2798666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 : Angular SSR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613366" cy="3450613"/>
          </a:xfrm>
        </p:spPr>
        <p:txBody>
          <a:bodyPr/>
          <a:lstStyle/>
          <a:p>
            <a:r>
              <a:rPr lang="en-US" dirty="0"/>
              <a:t>Head and body available at page load</a:t>
            </a:r>
          </a:p>
          <a:p>
            <a:r>
              <a:rPr lang="en-US" dirty="0"/>
              <a:t>Button does not work yet</a:t>
            </a:r>
          </a:p>
          <a:p>
            <a:r>
              <a:rPr lang="en-US" dirty="0"/>
              <a:t>Search engine sees head and body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C2AAE-6B2F-2B37-E8E3-C671229DE32A}"/>
              </a:ext>
            </a:extLst>
          </p:cNvPr>
          <p:cNvSpPr/>
          <p:nvPr/>
        </p:nvSpPr>
        <p:spPr>
          <a:xfrm>
            <a:off x="6708998" y="2743258"/>
            <a:ext cx="1734125" cy="363600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7866A-A9E7-98CE-6CFB-19E9FBE1178D}"/>
              </a:ext>
            </a:extLst>
          </p:cNvPr>
          <p:cNvSpPr/>
          <p:nvPr/>
        </p:nvSpPr>
        <p:spPr>
          <a:xfrm>
            <a:off x="6206921" y="2229650"/>
            <a:ext cx="1004268" cy="3203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0687C-12E1-20CF-761E-0165BFB5CB8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709055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A72132-8732-0452-F2A0-D981E5315E42}"/>
              </a:ext>
            </a:extLst>
          </p:cNvPr>
          <p:cNvSpPr/>
          <p:nvPr/>
        </p:nvSpPr>
        <p:spPr>
          <a:xfrm>
            <a:off x="6127053" y="2774969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E5FF88-F768-321E-66EE-686ADFE618E4}"/>
              </a:ext>
            </a:extLst>
          </p:cNvPr>
          <p:cNvSpPr/>
          <p:nvPr/>
        </p:nvSpPr>
        <p:spPr>
          <a:xfrm>
            <a:off x="8581919" y="2229650"/>
            <a:ext cx="1139439" cy="32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Page Load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C839E-4694-91CD-D3E2-612F3D5C1551}"/>
              </a:ext>
            </a:extLst>
          </p:cNvPr>
          <p:cNvSpPr/>
          <p:nvPr/>
        </p:nvSpPr>
        <p:spPr>
          <a:xfrm>
            <a:off x="8443240" y="2743258"/>
            <a:ext cx="2300890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Content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886B9-1D64-8F8A-DAC9-631ED772DDAD}"/>
              </a:ext>
            </a:extLst>
          </p:cNvPr>
          <p:cNvSpPr/>
          <p:nvPr/>
        </p:nvSpPr>
        <p:spPr>
          <a:xfrm>
            <a:off x="6127053" y="3427257"/>
            <a:ext cx="581890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23E3-A39B-298A-368A-E7AC39551561}"/>
              </a:ext>
            </a:extLst>
          </p:cNvPr>
          <p:cNvSpPr/>
          <p:nvPr/>
        </p:nvSpPr>
        <p:spPr>
          <a:xfrm>
            <a:off x="9161193" y="3392016"/>
            <a:ext cx="1583003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bundle.js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DFA9E5-2EFD-0C22-4DD7-2D60E7912E34}"/>
              </a:ext>
            </a:extLst>
          </p:cNvPr>
          <p:cNvSpPr/>
          <p:nvPr/>
        </p:nvSpPr>
        <p:spPr>
          <a:xfrm>
            <a:off x="10744195" y="2742896"/>
            <a:ext cx="1402775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Content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A36FB4-9236-4833-B3E1-F786CC668CE1}"/>
              </a:ext>
            </a:extLst>
          </p:cNvPr>
          <p:cNvSpPr/>
          <p:nvPr/>
        </p:nvSpPr>
        <p:spPr>
          <a:xfrm>
            <a:off x="5870866" y="4063240"/>
            <a:ext cx="838077" cy="286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08B730-0DBC-4173-3B3F-2E5F57CE6EBB}"/>
              </a:ext>
            </a:extLst>
          </p:cNvPr>
          <p:cNvCxnSpPr>
            <a:cxnSpLocks/>
          </p:cNvCxnSpPr>
          <p:nvPr/>
        </p:nvCxnSpPr>
        <p:spPr>
          <a:xfrm>
            <a:off x="9161193" y="2550049"/>
            <a:ext cx="0" cy="20531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06F7014-FEAC-943C-114B-39ED5E35F911}"/>
              </a:ext>
            </a:extLst>
          </p:cNvPr>
          <p:cNvSpPr/>
          <p:nvPr/>
        </p:nvSpPr>
        <p:spPr>
          <a:xfrm>
            <a:off x="6708910" y="4023017"/>
            <a:ext cx="2452166" cy="363906"/>
          </a:xfrm>
          <a:prstGeom prst="rect">
            <a:avLst/>
          </a:prstGeom>
          <a:solidFill>
            <a:srgbClr val="E7B2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 server running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FCB549D-1210-F7B0-CDCC-859FD4C58667}"/>
              </a:ext>
            </a:extLst>
          </p:cNvPr>
          <p:cNvSpPr/>
          <p:nvPr/>
        </p:nvSpPr>
        <p:spPr>
          <a:xfrm rot="10800000">
            <a:off x="8581919" y="3061743"/>
            <a:ext cx="291917" cy="1001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F398D-96D7-52E7-ED29-4BBE826E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6" y="3427257"/>
            <a:ext cx="4986060" cy="321695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AF7D9-524B-0C73-F5A1-2CA884185621}"/>
              </a:ext>
            </a:extLst>
          </p:cNvPr>
          <p:cNvCxnSpPr>
            <a:cxnSpLocks/>
          </p:cNvCxnSpPr>
          <p:nvPr/>
        </p:nvCxnSpPr>
        <p:spPr>
          <a:xfrm flipV="1">
            <a:off x="5482946" y="3241964"/>
            <a:ext cx="2960177" cy="64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02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Search Engine sees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 tag, schema, content </a:t>
            </a:r>
            <a:r>
              <a:rPr lang="en-US" b="1" u="sng" dirty="0"/>
              <a:t>at page load</a:t>
            </a:r>
            <a:r>
              <a:rPr lang="en-US" dirty="0"/>
              <a:t> (most of the time)</a:t>
            </a:r>
          </a:p>
          <a:p>
            <a:r>
              <a:rPr lang="en-US" dirty="0"/>
              <a:t>Different search engine have different definition of page load</a:t>
            </a:r>
          </a:p>
          <a:p>
            <a:endParaRPr lang="en-US" dirty="0"/>
          </a:p>
          <a:p>
            <a:r>
              <a:rPr lang="en-US" dirty="0"/>
              <a:t>Most search engine define it literally: the moment </a:t>
            </a:r>
            <a:r>
              <a:rPr lang="en-US" b="1" u="sng" dirty="0"/>
              <a:t>&lt;body&gt;</a:t>
            </a:r>
            <a:r>
              <a:rPr lang="en-US" dirty="0"/>
              <a:t> shows up, page has loaded</a:t>
            </a:r>
          </a:p>
          <a:p>
            <a:r>
              <a:rPr lang="en-US" dirty="0"/>
              <a:t>This is known as first </a:t>
            </a:r>
            <a:r>
              <a:rPr lang="en-US" dirty="0" err="1"/>
              <a:t>contentful</a:t>
            </a:r>
            <a:r>
              <a:rPr lang="en-US" dirty="0"/>
              <a:t> paint (FCP)</a:t>
            </a:r>
          </a:p>
          <a:p>
            <a:endParaRPr lang="en-US" dirty="0"/>
          </a:p>
          <a:p>
            <a:r>
              <a:rPr lang="en-US" dirty="0"/>
              <a:t>Google will wait until content is stable or timeout (aka wait after &lt;body&gt; shows up)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0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293" y="2813812"/>
            <a:ext cx="4499583" cy="1049235"/>
          </a:xfrm>
        </p:spPr>
        <p:txBody>
          <a:bodyPr/>
          <a:lstStyle/>
          <a:p>
            <a:r>
              <a:rPr lang="en-US" dirty="0"/>
              <a:t>Code walkthrough</a:t>
            </a:r>
          </a:p>
        </p:txBody>
      </p:sp>
    </p:spTree>
    <p:extLst>
      <p:ext uri="{BB962C8B-B14F-4D97-AF65-F5344CB8AC3E}">
        <p14:creationId xmlns:p14="http://schemas.microsoft.com/office/powerpoint/2010/main" val="4029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8BA8-868D-3924-89A4-8976A305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Normal Angular to SSR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D621-BDC9-501D-B615-B2A09E74E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  <a:p>
            <a:r>
              <a:rPr lang="en-CA" dirty="0"/>
              <a:t>ng add @</a:t>
            </a:r>
            <a:r>
              <a:rPr lang="en-CA" dirty="0" err="1"/>
              <a:t>nguniversal</a:t>
            </a:r>
            <a:r>
              <a:rPr lang="en-CA" dirty="0"/>
              <a:t>/express-engine</a:t>
            </a:r>
          </a:p>
          <a:p>
            <a:endParaRPr lang="en-CA" dirty="0"/>
          </a:p>
          <a:p>
            <a:r>
              <a:rPr lang="en-CA" dirty="0"/>
              <a:t>This command will generate a bunch of files. Do not need to touch most of them.</a:t>
            </a:r>
            <a:br>
              <a:rPr lang="en-CA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C895C-D084-74EF-1F59-C77A6F62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2" y="4090086"/>
            <a:ext cx="6027415" cy="25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1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8BA8-868D-3924-89A4-8976A305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CA" dirty="0"/>
              <a:t>ng add @</a:t>
            </a:r>
            <a:r>
              <a:rPr lang="en-CA" dirty="0" err="1"/>
              <a:t>nguniversal</a:t>
            </a:r>
            <a:r>
              <a:rPr lang="en-CA" dirty="0"/>
              <a:t>/express-engine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D621-BDC9-501D-B615-B2A09E74E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will mostly work</a:t>
            </a:r>
          </a:p>
          <a:p>
            <a:r>
              <a:rPr lang="en-US" dirty="0"/>
              <a:t>Except </a:t>
            </a:r>
            <a:r>
              <a:rPr lang="en-US" dirty="0" err="1"/>
              <a:t>ngOnInit</a:t>
            </a:r>
            <a:r>
              <a:rPr lang="en-US" dirty="0"/>
              <a:t> is called once in server and once in browser</a:t>
            </a:r>
          </a:p>
          <a:p>
            <a:r>
              <a:rPr lang="en-US" dirty="0"/>
              <a:t>To solve this, use resolver pattern and save data</a:t>
            </a:r>
            <a:br>
              <a:rPr lang="en-CA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F5503-34C7-DDA5-C83E-9652FF6A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70" y="5086718"/>
            <a:ext cx="10272260" cy="759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351EE-51E7-634B-1AC7-72063BC5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26" y="2015732"/>
            <a:ext cx="3907828" cy="42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34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resolver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</a:t>
            </a:r>
            <a:r>
              <a:rPr lang="en-US" dirty="0" err="1"/>
              <a:t>app.module.ts</a:t>
            </a:r>
            <a:r>
              <a:rPr lang="en-US" dirty="0"/>
              <a:t>, </a:t>
            </a:r>
            <a:r>
              <a:rPr lang="en-US" dirty="0" err="1"/>
              <a:t>book.resolver.ts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r>
              <a:rPr lang="en-US" dirty="0"/>
              <a:t>, </a:t>
            </a:r>
            <a:r>
              <a:rPr lang="en-US" dirty="0" err="1"/>
              <a:t>app.server.module.ts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resolver does?</a:t>
            </a:r>
          </a:p>
          <a:p>
            <a:r>
              <a:rPr lang="en-US" dirty="0"/>
              <a:t>Before page is entered, execute what is inside resolver first (calling API)</a:t>
            </a:r>
          </a:p>
          <a:p>
            <a:r>
              <a:rPr lang="en-US" dirty="0"/>
              <a:t>After that, save the data to be used when page is entered</a:t>
            </a:r>
          </a:p>
        </p:txBody>
      </p:sp>
    </p:spTree>
    <p:extLst>
      <p:ext uri="{BB962C8B-B14F-4D97-AF65-F5344CB8AC3E}">
        <p14:creationId xmlns:p14="http://schemas.microsoft.com/office/powerpoint/2010/main" val="338245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resolver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</a:t>
            </a:r>
            <a:r>
              <a:rPr lang="en-US" dirty="0" err="1"/>
              <a:t>app.module.ts</a:t>
            </a:r>
            <a:r>
              <a:rPr lang="en-US" dirty="0"/>
              <a:t>, </a:t>
            </a:r>
            <a:r>
              <a:rPr lang="en-US" dirty="0" err="1"/>
              <a:t>book.resolver.ts</a:t>
            </a:r>
            <a:r>
              <a:rPr lang="en-US" dirty="0"/>
              <a:t>, book-</a:t>
            </a:r>
            <a:r>
              <a:rPr lang="en-US" dirty="0" err="1"/>
              <a:t>details.component.ts</a:t>
            </a:r>
            <a:r>
              <a:rPr lang="en-US" dirty="0"/>
              <a:t>, </a:t>
            </a:r>
            <a:r>
              <a:rPr lang="en-US" dirty="0" err="1"/>
              <a:t>app.server.module.ts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Observe that </a:t>
            </a:r>
            <a:r>
              <a:rPr lang="en-US" dirty="0" err="1"/>
              <a:t>api</a:t>
            </a:r>
            <a:r>
              <a:rPr lang="en-US" dirty="0"/>
              <a:t> call is moved from book-</a:t>
            </a:r>
            <a:r>
              <a:rPr lang="en-US" dirty="0" err="1"/>
              <a:t>details.component.ts</a:t>
            </a:r>
            <a:r>
              <a:rPr lang="en-US" dirty="0"/>
              <a:t> to </a:t>
            </a:r>
            <a:r>
              <a:rPr lang="en-US" dirty="0" err="1"/>
              <a:t>book.resolver.ts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Snippets </a:t>
            </a:r>
            <a:r>
              <a:rPr lang="en-US" dirty="0" err="1"/>
              <a:t>isplatformbrowser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top-</a:t>
            </a:r>
            <a:r>
              <a:rPr lang="en-US" dirty="0" err="1"/>
              <a:t>bar.component.ts</a:t>
            </a:r>
            <a:r>
              <a:rPr lang="en-US" dirty="0"/>
              <a:t>, top-</a:t>
            </a:r>
            <a:r>
              <a:rPr lang="en-US" dirty="0" err="1"/>
              <a:t>bar.component.html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SSR, all page lifecycle hook (and resolver) is called twice</a:t>
            </a:r>
          </a:p>
          <a:p>
            <a:r>
              <a:rPr lang="en-US" dirty="0"/>
              <a:t>Anything inside If(</a:t>
            </a:r>
            <a:r>
              <a:rPr lang="en-US" dirty="0" err="1"/>
              <a:t>isPlatformBrowser</a:t>
            </a:r>
            <a:r>
              <a:rPr lang="en-US" dirty="0"/>
              <a:t>) is only called in browser</a:t>
            </a:r>
          </a:p>
          <a:p>
            <a:r>
              <a:rPr lang="en-US" dirty="0"/>
              <a:t>Anything inside If(</a:t>
            </a:r>
            <a:r>
              <a:rPr lang="en-US" dirty="0" err="1"/>
              <a:t>isPlatformServer</a:t>
            </a:r>
            <a:r>
              <a:rPr lang="en-US" dirty="0"/>
              <a:t>) is only called in server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2269E-5A60-65BD-B03F-3D3DB9E6E784}"/>
              </a:ext>
            </a:extLst>
          </p:cNvPr>
          <p:cNvSpPr txBox="1"/>
          <p:nvPr/>
        </p:nvSpPr>
        <p:spPr>
          <a:xfrm>
            <a:off x="3052119" y="3250512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Anything inside If(</a:t>
            </a:r>
            <a:r>
              <a:rPr lang="en-US" dirty="0" err="1"/>
              <a:t>isplatformbrowser</a:t>
            </a:r>
            <a:r>
              <a:rPr lang="en-US" dirty="0"/>
              <a:t>) is only called in browser</a:t>
            </a:r>
          </a:p>
        </p:txBody>
      </p:sp>
    </p:spTree>
    <p:extLst>
      <p:ext uri="{BB962C8B-B14F-4D97-AF65-F5344CB8AC3E}">
        <p14:creationId xmlns:p14="http://schemas.microsoft.com/office/powerpoint/2010/main" val="181742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B22B-82C0-6952-B349-4064BE0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Snippets </a:t>
            </a:r>
            <a:r>
              <a:rPr lang="en-CA" dirty="0" err="1"/>
              <a:t>appShellNoRender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7AFC-2E5E-AD44-5E66-B35CF486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files (in order): book-</a:t>
            </a:r>
            <a:r>
              <a:rPr lang="en-US" dirty="0" err="1"/>
              <a:t>details.component.html</a:t>
            </a:r>
            <a:r>
              <a:rPr lang="en-US" dirty="0"/>
              <a:t>, </a:t>
            </a:r>
            <a:r>
              <a:rPr lang="en-US" dirty="0" err="1"/>
              <a:t>appShellNoRender.directive.ts</a:t>
            </a:r>
            <a:r>
              <a:rPr lang="en-US" dirty="0"/>
              <a:t>, </a:t>
            </a:r>
            <a:r>
              <a:rPr lang="en-US" dirty="0" err="1"/>
              <a:t>appShellRender.directive.ts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Controls what gets rendered in server mode and browser mode</a:t>
            </a:r>
          </a:p>
          <a:p>
            <a:r>
              <a:rPr lang="en-CA" dirty="0"/>
              <a:t>&lt;p *</a:t>
            </a:r>
            <a:r>
              <a:rPr lang="en-CA" dirty="0" err="1"/>
              <a:t>appShellNoRender</a:t>
            </a:r>
            <a:r>
              <a:rPr lang="en-CA" dirty="0"/>
              <a:t>&gt;This shows up in client mode only&lt;/p&gt;</a:t>
            </a:r>
          </a:p>
          <a:p>
            <a:r>
              <a:rPr lang="en-CA" dirty="0"/>
              <a:t>&lt;p *</a:t>
            </a:r>
            <a:r>
              <a:rPr lang="en-CA" dirty="0" err="1"/>
              <a:t>appShellRender</a:t>
            </a:r>
            <a:r>
              <a:rPr lang="en-CA" dirty="0"/>
              <a:t>&gt;This shows up in server mode only&lt;/p&gt;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8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D58-C908-9940-D2A9-9BEF4DD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Search Engine sees: home depot PLP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1695-E4D3-9FFF-D464-CF1B72A97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648" y="2176370"/>
            <a:ext cx="5222465" cy="4265449"/>
          </a:xfrm>
        </p:spPr>
        <p:txBody>
          <a:bodyPr/>
          <a:lstStyle/>
          <a:p>
            <a:r>
              <a:rPr lang="en-US" dirty="0"/>
              <a:t>Product listing page (PLP): </a:t>
            </a:r>
            <a:r>
              <a:rPr lang="en-US" dirty="0">
                <a:hlinkClick r:id="rId2"/>
              </a:rPr>
              <a:t>https://www.homedepot.ca/en/home/categories/tools/hand-tools/hammers.html</a:t>
            </a:r>
            <a:endParaRPr lang="en-US" dirty="0"/>
          </a:p>
          <a:p>
            <a:r>
              <a:rPr lang="en-US" dirty="0"/>
              <a:t>How to test? Network throttling: slow 3g or worse</a:t>
            </a:r>
          </a:p>
          <a:p>
            <a:r>
              <a:rPr lang="en-US" dirty="0"/>
              <a:t>At </a:t>
            </a:r>
            <a:r>
              <a:rPr lang="en-US" b="1" u="sng" dirty="0"/>
              <a:t>page load</a:t>
            </a:r>
            <a:r>
              <a:rPr lang="en-US" dirty="0"/>
              <a:t>, first 20 product</a:t>
            </a:r>
          </a:p>
          <a:p>
            <a:r>
              <a:rPr lang="en-US" dirty="0"/>
              <a:t>Meta tags, schema exist even though page has not fully loaded</a:t>
            </a:r>
          </a:p>
          <a:p>
            <a:r>
              <a:rPr lang="en-US" dirty="0"/>
              <a:t>Content at </a:t>
            </a:r>
            <a:r>
              <a:rPr lang="en-US" b="1" u="sng" dirty="0"/>
              <a:t>page load</a:t>
            </a:r>
            <a:r>
              <a:rPr lang="en-US" dirty="0"/>
              <a:t> very important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26FA6-3B47-A300-C9A1-B11CD768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9" y="1439322"/>
            <a:ext cx="16666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BC8ED-CB64-45BC-4E2E-45689BCA3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847" y="1439322"/>
            <a:ext cx="4166286" cy="3140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CD310-571F-0802-C390-21AE18370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847" y="4868322"/>
            <a:ext cx="4338801" cy="15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7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7B3C-AA11-510E-8A6A-EC5A9D99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you have bad SEO (</a:t>
            </a:r>
            <a:r>
              <a:rPr lang="en-US" dirty="0" err="1"/>
              <a:t>bing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7E179-5470-6BAF-1F3C-47D671D6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5307" y="1853754"/>
            <a:ext cx="4191178" cy="44015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Search term:  “buy hammer </a:t>
            </a:r>
            <a:r>
              <a:rPr lang="en-US" dirty="0" err="1"/>
              <a:t>canada</a:t>
            </a:r>
            <a:r>
              <a:rPr lang="en-US" dirty="0"/>
              <a:t>”</a:t>
            </a:r>
          </a:p>
          <a:p>
            <a:pPr marL="457200" indent="-457200">
              <a:buAutoNum type="arabicPeriod"/>
            </a:pPr>
            <a:r>
              <a:rPr lang="en-US" dirty="0"/>
              <a:t>Home Depot hammer PLP(s)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Austrian power tool company Does not even sell hammer (???)</a:t>
            </a:r>
          </a:p>
          <a:p>
            <a:pPr marL="457200" indent="-457200">
              <a:buAutoNum type="arabicPeriod"/>
            </a:pPr>
            <a:r>
              <a:rPr lang="en-US" dirty="0"/>
              <a:t>Power tool company &gt; Canadian Tire and Rona (???)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Lowes does not appear until page 3 on Bing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FE2CB2A-6C44-7669-A24E-D36F00FC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81" y="1506682"/>
            <a:ext cx="3856704" cy="517971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CEEA7C-3F05-CACC-9144-DA9469FCFAD9}"/>
              </a:ext>
            </a:extLst>
          </p:cNvPr>
          <p:cNvCxnSpPr>
            <a:cxnSpLocks/>
          </p:cNvCxnSpPr>
          <p:nvPr/>
        </p:nvCxnSpPr>
        <p:spPr>
          <a:xfrm flipH="1" flipV="1">
            <a:off x="6328064" y="2081999"/>
            <a:ext cx="1445007" cy="379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AF94B7-20B0-52EB-3A1A-BA056386B18B}"/>
              </a:ext>
            </a:extLst>
          </p:cNvPr>
          <p:cNvCxnSpPr>
            <a:cxnSpLocks/>
          </p:cNvCxnSpPr>
          <p:nvPr/>
        </p:nvCxnSpPr>
        <p:spPr>
          <a:xfrm flipH="1">
            <a:off x="6416375" y="2605055"/>
            <a:ext cx="1356696" cy="15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A942DA-305D-19E1-1875-E93231FCF695}"/>
              </a:ext>
            </a:extLst>
          </p:cNvPr>
          <p:cNvCxnSpPr>
            <a:cxnSpLocks/>
          </p:cNvCxnSpPr>
          <p:nvPr/>
        </p:nvCxnSpPr>
        <p:spPr>
          <a:xfrm flipH="1" flipV="1">
            <a:off x="6344983" y="3260459"/>
            <a:ext cx="1428088" cy="16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318D50-76AA-6200-5D89-6CE62B34C12E}"/>
              </a:ext>
            </a:extLst>
          </p:cNvPr>
          <p:cNvCxnSpPr>
            <a:cxnSpLocks/>
          </p:cNvCxnSpPr>
          <p:nvPr/>
        </p:nvCxnSpPr>
        <p:spPr>
          <a:xfrm flipH="1" flipV="1">
            <a:off x="6344983" y="4165239"/>
            <a:ext cx="1428088" cy="8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236059-03F9-E91C-77AA-AC4F1053F929}"/>
              </a:ext>
            </a:extLst>
          </p:cNvPr>
          <p:cNvCxnSpPr>
            <a:cxnSpLocks/>
          </p:cNvCxnSpPr>
          <p:nvPr/>
        </p:nvCxnSpPr>
        <p:spPr>
          <a:xfrm flipH="1">
            <a:off x="6344983" y="4551218"/>
            <a:ext cx="1470324" cy="50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7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361" y="2487846"/>
            <a:ext cx="9603275" cy="1049235"/>
          </a:xfrm>
        </p:spPr>
        <p:txBody>
          <a:bodyPr/>
          <a:lstStyle/>
          <a:p>
            <a:r>
              <a:rPr lang="en-US" dirty="0"/>
              <a:t>Why Home depot and Power tool company ranked above Canadian Tire, Rona?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2DCF1-134B-7F2E-0691-D5B4D228A79A}"/>
              </a:ext>
            </a:extLst>
          </p:cNvPr>
          <p:cNvSpPr txBox="1"/>
          <p:nvPr/>
        </p:nvSpPr>
        <p:spPr>
          <a:xfrm>
            <a:off x="3310435" y="3794210"/>
            <a:ext cx="592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Power of page content </a:t>
            </a:r>
            <a:r>
              <a:rPr lang="en-US" b="1" u="sng" dirty="0"/>
              <a:t>at page load</a:t>
            </a:r>
            <a:r>
              <a:rPr lang="en-US" dirty="0"/>
              <a:t> (First </a:t>
            </a:r>
            <a:r>
              <a:rPr lang="en-US" dirty="0" err="1"/>
              <a:t>Contentful</a:t>
            </a:r>
            <a:r>
              <a:rPr lang="en-US" dirty="0"/>
              <a:t> Paint)</a:t>
            </a:r>
          </a:p>
        </p:txBody>
      </p:sp>
    </p:spTree>
    <p:extLst>
      <p:ext uri="{BB962C8B-B14F-4D97-AF65-F5344CB8AC3E}">
        <p14:creationId xmlns:p14="http://schemas.microsoft.com/office/powerpoint/2010/main" val="107830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PAGE Load Content: Canadian tire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FAA0F-6A0C-1A09-5ADF-C363CF2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905685" cy="345061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https://www.canadiantire.ca/en/tools-hardware/hand-tools/hammers-sledges.html</a:t>
            </a:r>
            <a:endParaRPr lang="en-US" dirty="0"/>
          </a:p>
          <a:p>
            <a:r>
              <a:rPr lang="en-US" dirty="0"/>
              <a:t>Site built in React, almost working SSR</a:t>
            </a:r>
          </a:p>
          <a:p>
            <a:pPr marL="0" indent="0">
              <a:buNone/>
            </a:pPr>
            <a:r>
              <a:rPr lang="en-US" dirty="0"/>
              <a:t>    No hammer at page load                                        Product listings shows up shortly after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DDC14-D39F-FADA-954C-7A9921C6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6" y="3585174"/>
            <a:ext cx="5597775" cy="3123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CE3DB-CE33-E9BC-8227-7A27C6F3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354" y="3564763"/>
            <a:ext cx="4141163" cy="3164579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917815FE-0A66-3A23-EFB9-CC1F7CBA0FF2}"/>
              </a:ext>
            </a:extLst>
          </p:cNvPr>
          <p:cNvSpPr/>
          <p:nvPr/>
        </p:nvSpPr>
        <p:spPr>
          <a:xfrm rot="16200000">
            <a:off x="6344623" y="4984346"/>
            <a:ext cx="185289" cy="510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5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98D5-34B9-51BE-90AB-25787A78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PAGE Load Content: Rona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92C30-BCA7-E7F9-4F64-3011B16C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 category is indexed, shows a brand called cutler hammer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https://www.rona.ca/en/brand/cutler-hammer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73837-DDC2-D977-4112-8B6F389B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33" y="3613666"/>
            <a:ext cx="5563388" cy="2904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7AFD5-7F07-439E-F7C1-288BE3E5E52C}"/>
              </a:ext>
            </a:extLst>
          </p:cNvPr>
          <p:cNvSpPr txBox="1"/>
          <p:nvPr/>
        </p:nvSpPr>
        <p:spPr>
          <a:xfrm>
            <a:off x="2366319" y="3244334"/>
            <a:ext cx="2507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hammer at page load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C8BF4-7619-17E7-A287-93FD80487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261" y="3340423"/>
            <a:ext cx="4135195" cy="3450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2D376B-5EBB-B5BD-F547-CC42EA9F020C}"/>
              </a:ext>
            </a:extLst>
          </p:cNvPr>
          <p:cNvSpPr txBox="1"/>
          <p:nvPr/>
        </p:nvSpPr>
        <p:spPr>
          <a:xfrm>
            <a:off x="7811964" y="2890102"/>
            <a:ext cx="3143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Took longer than Canadian Tire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E69DB48-C726-59B3-BD63-F19074D5FA53}"/>
              </a:ext>
            </a:extLst>
          </p:cNvPr>
          <p:cNvSpPr/>
          <p:nvPr/>
        </p:nvSpPr>
        <p:spPr>
          <a:xfrm rot="16200000">
            <a:off x="6766247" y="4903023"/>
            <a:ext cx="185289" cy="510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98D5-34B9-51BE-90AB-25787A78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PAGE Load Content: Power tool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92C30-BCA7-E7F9-4F64-3011B16C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https://www.felder-group.com/en-ca/brand/hammer</a:t>
            </a:r>
            <a:endParaRPr lang="en-US" dirty="0"/>
          </a:p>
          <a:p>
            <a:r>
              <a:rPr lang="en-US" dirty="0"/>
              <a:t>Super fast load, most content and meta tags available</a:t>
            </a:r>
          </a:p>
          <a:p>
            <a:r>
              <a:rPr lang="en-US" dirty="0"/>
              <a:t>301 mentions of hammer at page load</a:t>
            </a:r>
            <a:endParaRPr lang="en-US" dirty="0">
              <a:hlinkClick r:id="rId3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2DD71-D4D9-5D0E-801B-EE2A2C3C4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4" t="16" r="414" b="41198"/>
          <a:stretch/>
        </p:blipFill>
        <p:spPr>
          <a:xfrm>
            <a:off x="718146" y="3429000"/>
            <a:ext cx="2507017" cy="15534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CE281-818D-C9C3-2B67-4F6791F7F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873" y="2162690"/>
            <a:ext cx="3978414" cy="4342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35D627-7DB4-EDAD-3DBD-4B80FB647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22" b="69244"/>
          <a:stretch/>
        </p:blipFill>
        <p:spPr>
          <a:xfrm>
            <a:off x="3588983" y="3429000"/>
            <a:ext cx="2507017" cy="46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5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8057-9611-B040-5907-861291B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767" y="2564431"/>
            <a:ext cx="3992464" cy="1049235"/>
          </a:xfrm>
        </p:spPr>
        <p:txBody>
          <a:bodyPr/>
          <a:lstStyle/>
          <a:p>
            <a:r>
              <a:rPr lang="en-US" dirty="0"/>
              <a:t>WHY Angular SSR?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2DCF1-134B-7F2E-0691-D5B4D228A79A}"/>
              </a:ext>
            </a:extLst>
          </p:cNvPr>
          <p:cNvSpPr txBox="1"/>
          <p:nvPr/>
        </p:nvSpPr>
        <p:spPr>
          <a:xfrm>
            <a:off x="4654726" y="3429000"/>
            <a:ext cx="288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Show content </a:t>
            </a:r>
            <a:r>
              <a:rPr lang="en-US" b="1" u="sng" dirty="0"/>
              <a:t>at page 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7206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1385</TotalTime>
  <Words>1062</Words>
  <Application>Microsoft Macintosh PowerPoint</Application>
  <PresentationFormat>Widescreen</PresentationFormat>
  <Paragraphs>166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Gill Sans MT</vt:lpstr>
      <vt:lpstr>Gallery</vt:lpstr>
      <vt:lpstr>Intro to Angular Universal</vt:lpstr>
      <vt:lpstr>What Search Engine sees</vt:lpstr>
      <vt:lpstr>What Search Engine sees: home depot PLP</vt:lpstr>
      <vt:lpstr>What happens if you have bad SEO (bing)?</vt:lpstr>
      <vt:lpstr>Why Home depot and Power tool company ranked above Canadian Tire, Rona?</vt:lpstr>
      <vt:lpstr>Power of PAGE Load Content: Canadian tire</vt:lpstr>
      <vt:lpstr>Power of PAGE Load Content: Rona</vt:lpstr>
      <vt:lpstr>Power of PAGE Load Content: Power tool company</vt:lpstr>
      <vt:lpstr>WHY Angular SSR?</vt:lpstr>
      <vt:lpstr>rendering Process: Static PURE HTML</vt:lpstr>
      <vt:lpstr>rendering Process : HTML WITH JS</vt:lpstr>
      <vt:lpstr>rendering Process : Normal Angular</vt:lpstr>
      <vt:lpstr>rendering Process : Normal Angular</vt:lpstr>
      <vt:lpstr>Normal Angular DEMO</vt:lpstr>
      <vt:lpstr>rendering Process : Normal Angular</vt:lpstr>
      <vt:lpstr>rendering Process : Angular SSR</vt:lpstr>
      <vt:lpstr>rendering Process : Angular SSR</vt:lpstr>
      <vt:lpstr>SSR Angular DEMO</vt:lpstr>
      <vt:lpstr>rendering Process : Angular SSR</vt:lpstr>
      <vt:lpstr>Code walkthrough</vt:lpstr>
      <vt:lpstr>Converting Normal Angular to SSR Angular</vt:lpstr>
      <vt:lpstr>Step 1: ng add @nguniversal/express-engine </vt:lpstr>
      <vt:lpstr>Step 2: resolver </vt:lpstr>
      <vt:lpstr>Step 2: resolver </vt:lpstr>
      <vt:lpstr>Step 3: Snippets isplatformbrowser</vt:lpstr>
      <vt:lpstr>Step 4: Snippets appShellNoRender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Angular Universal</dc:title>
  <dc:creator>So, Jeffrey</dc:creator>
  <cp:lastModifiedBy>So, Jeffrey</cp:lastModifiedBy>
  <cp:revision>3</cp:revision>
  <cp:lastPrinted>2022-04-18T17:22:58Z</cp:lastPrinted>
  <dcterms:created xsi:type="dcterms:W3CDTF">2022-04-17T19:56:25Z</dcterms:created>
  <dcterms:modified xsi:type="dcterms:W3CDTF">2022-04-18T19:01:51Z</dcterms:modified>
</cp:coreProperties>
</file>